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98" r:id="rId5"/>
    <p:sldId id="299" r:id="rId6"/>
    <p:sldId id="300" r:id="rId7"/>
    <p:sldId id="301" r:id="rId8"/>
    <p:sldId id="302" r:id="rId9"/>
    <p:sldId id="303" r:id="rId10"/>
    <p:sldId id="304" r:id="rId11"/>
    <p:sldId id="305" r:id="rId12"/>
    <p:sldId id="306" r:id="rId13"/>
    <p:sldId id="271" r:id="rId14"/>
    <p:sldId id="294"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6"/>
    <p:restoredTop sz="94663"/>
  </p:normalViewPr>
  <p:slideViewPr>
    <p:cSldViewPr snapToGrid="0" snapToObjects="1">
      <p:cViewPr varScale="1">
        <p:scale>
          <a:sx n="82" d="100"/>
          <a:sy n="82" d="100"/>
        </p:scale>
        <p:origin x="4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7124700" y="1968500"/>
            <a:ext cx="4216400" cy="5626100"/>
          </a:xfrm>
          <a:prstGeom prst="rect">
            <a:avLst/>
          </a:prstGeom>
        </p:spPr>
        <p:txBody>
          <a:bodyPr lIns="91439" tIns="45719" rIns="91439" bIns="45719" anchor="t"/>
          <a:lstStyle/>
          <a:p>
            <a:endParaRPr/>
          </a:p>
        </p:txBody>
      </p:sp>
      <p:sp>
        <p:nvSpPr>
          <p:cNvPr id="88" name="Shape 8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89" name="Shape 8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7124700" y="1968500"/>
            <a:ext cx="4216400" cy="56261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99" name="Shape 9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7175500" y="2882900"/>
            <a:ext cx="4102100" cy="5473700"/>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270000" y="2971800"/>
            <a:ext cx="10464800" cy="38100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38400" y="1638300"/>
            <a:ext cx="8128000" cy="4559300"/>
          </a:xfrm>
          <a:prstGeom prst="rect">
            <a:avLst/>
          </a:prstGeom>
        </p:spPr>
        <p:txBody>
          <a:bodyPr lIns="91439" tIns="45719" rIns="91439" bIns="45719" anchor="t"/>
          <a:lstStyle/>
          <a:p>
            <a:endParaRPr/>
          </a:p>
        </p:txBody>
      </p:sp>
      <p:sp>
        <p:nvSpPr>
          <p:cNvPr id="70" name="Shape 70"/>
          <p:cNvSpPr>
            <a:spLocks noGrp="1"/>
          </p:cNvSpPr>
          <p:nvPr>
            <p:ph type="title"/>
          </p:nvPr>
        </p:nvSpPr>
        <p:spPr>
          <a:xfrm>
            <a:off x="1270000" y="7366000"/>
            <a:ext cx="10464800" cy="17018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38400" y="1638300"/>
            <a:ext cx="8128000" cy="45593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1270000" y="7366000"/>
            <a:ext cx="10464800" cy="1701800"/>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4" name="Shape 4"/>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264541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6pPr>
      <a:lvl7pPr marL="268097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7pPr>
      <a:lvl8pPr marL="271653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8pPr>
      <a:lvl9pPr marL="275209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10.m4a"/><Relationship Id="rId7" Type="http://schemas.openxmlformats.org/officeDocument/2006/relationships/image" Target="../media/image5.jpe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4.jpe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slideLayout" Target="../slideLayouts/slideLayout5.xml"/><Relationship Id="rId9"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11.m4a"/><Relationship Id="rId7" Type="http://schemas.openxmlformats.org/officeDocument/2006/relationships/image" Target="../media/image5.jpe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4.jpe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slideLayout" Target="../slideLayouts/slideLayout5.xml"/><Relationship Id="rId9"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audio" Target="../media/media12.m4a"/><Relationship Id="rId7" Type="http://schemas.openxmlformats.org/officeDocument/2006/relationships/image" Target="../media/image3.jpeg"/><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9.jpeg"/><Relationship Id="rId11" Type="http://schemas.openxmlformats.org/officeDocument/2006/relationships/image" Target="../media/image8.jpeg"/><Relationship Id="rId5" Type="http://schemas.openxmlformats.org/officeDocument/2006/relationships/image" Target="../media/image6.jpeg"/><Relationship Id="rId10" Type="http://schemas.openxmlformats.org/officeDocument/2006/relationships/image" Target="../media/image7.jpeg"/><Relationship Id="rId4" Type="http://schemas.openxmlformats.org/officeDocument/2006/relationships/slideLayout" Target="../slideLayouts/slideLayout5.xml"/><Relationship Id="rId9"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5.jpe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5.jpe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audio" Target="../media/media8.m4a"/><Relationship Id="rId7" Type="http://schemas.openxmlformats.org/officeDocument/2006/relationships/image" Target="../media/image4.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slideLayout" Target="../slideLayouts/slideLayout5.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9.m4a"/><Relationship Id="rId7" Type="http://schemas.openxmlformats.org/officeDocument/2006/relationships/image" Target="../media/image5.jpe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Mnemonic Similarity</a:t>
            </a:r>
          </a:p>
          <a:p>
            <a:r>
              <a:rPr dirty="0"/>
              <a:t>Objects</a:t>
            </a:r>
            <a:r>
              <a:rPr lang="en-US" dirty="0"/>
              <a:t> </a:t>
            </a:r>
            <a:r>
              <a:rPr lang="en-US" sz="6000" dirty="0"/>
              <a:t>(Continuous)</a:t>
            </a:r>
            <a:endParaRPr sz="6000" dirty="0"/>
          </a:p>
        </p:txBody>
      </p:sp>
      <p:pic>
        <p:nvPicPr>
          <p:cNvPr id="3" name="Audio 2">
            <a:hlinkClick r:id="" action="ppaction://media"/>
            <a:extLst>
              <a:ext uri="{FF2B5EF4-FFF2-40B4-BE49-F238E27FC236}">
                <a16:creationId xmlns:a16="http://schemas.microsoft.com/office/drawing/2014/main" id="{5DCC0162-BA13-2E48-99DF-150D1811B8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Click="0" advTm="16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8"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6103083" y="6554338"/>
            <a:ext cx="3850169" cy="16916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8">
            <a:extLst/>
          </a:blip>
          <a:stretch>
            <a:fillRect/>
          </a:stretch>
        </p:blipFill>
        <p:spPr>
          <a:xfrm>
            <a:off x="8537594" y="8349321"/>
            <a:ext cx="1215962" cy="1215962"/>
          </a:xfrm>
          <a:prstGeom prst="rect">
            <a:avLst/>
          </a:prstGeom>
          <a:ln w="12700">
            <a:miter lim="400000"/>
          </a:ln>
        </p:spPr>
      </p:pic>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17" name="205a.jpg">
            <a:extLst>
              <a:ext uri="{FF2B5EF4-FFF2-40B4-BE49-F238E27FC236}">
                <a16:creationId xmlns:a16="http://schemas.microsoft.com/office/drawing/2014/main" id="{0AA76625-0D8D-EF4F-AF50-193630DD1A11}"/>
              </a:ext>
            </a:extLst>
          </p:cNvPr>
          <p:cNvPicPr>
            <a:picLocks noChangeAspect="1"/>
          </p:cNvPicPr>
          <p:nvPr/>
        </p:nvPicPr>
        <p:blipFill>
          <a:blip r:embed="rId10">
            <a:extLst/>
          </a:blip>
          <a:stretch>
            <a:fillRect/>
          </a:stretch>
        </p:blipFill>
        <p:spPr>
          <a:xfrm>
            <a:off x="4754583" y="3161450"/>
            <a:ext cx="3783011" cy="3783011"/>
          </a:xfrm>
          <a:prstGeom prst="rect">
            <a:avLst/>
          </a:prstGeom>
          <a:ln w="12700">
            <a:miter lim="400000"/>
          </a:ln>
        </p:spPr>
      </p:pic>
      <p:pic>
        <p:nvPicPr>
          <p:cNvPr id="7" name="Audio 6">
            <a:hlinkClick r:id="" action="ppaction://media"/>
            <a:extLst>
              <a:ext uri="{FF2B5EF4-FFF2-40B4-BE49-F238E27FC236}">
                <a16:creationId xmlns:a16="http://schemas.microsoft.com/office/drawing/2014/main" id="{8D01B9A7-FF72-8C44-8639-204767C89EA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315454714"/>
      </p:ext>
    </p:extLst>
  </p:cSld>
  <p:clrMapOvr>
    <a:masterClrMapping/>
  </p:clrMapOvr>
  <p:transition spd="med" advTm="74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540663" y="7082724"/>
            <a:ext cx="191077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“Old” (v)</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4517540" y="6554338"/>
            <a:ext cx="1585543" cy="173299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8">
            <a:extLst/>
          </a:blip>
          <a:stretch>
            <a:fillRect/>
          </a:stretch>
        </p:blipFill>
        <p:spPr>
          <a:xfrm>
            <a:off x="8537594" y="8349321"/>
            <a:ext cx="1215962" cy="1215962"/>
          </a:xfrm>
          <a:prstGeom prst="rect">
            <a:avLst/>
          </a:prstGeom>
          <a:ln w="12700">
            <a:miter lim="400000"/>
          </a:ln>
        </p:spPr>
      </p:pic>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15" name="205a.jpg">
            <a:extLst>
              <a:ext uri="{FF2B5EF4-FFF2-40B4-BE49-F238E27FC236}">
                <a16:creationId xmlns:a16="http://schemas.microsoft.com/office/drawing/2014/main" id="{9CB039D8-8A64-2D48-A105-2D950801FC24}"/>
              </a:ext>
            </a:extLst>
          </p:cNvPr>
          <p:cNvPicPr>
            <a:picLocks noChangeAspect="1"/>
          </p:cNvPicPr>
          <p:nvPr/>
        </p:nvPicPr>
        <p:blipFill>
          <a:blip r:embed="rId10">
            <a:extLst/>
          </a:blip>
          <a:stretch>
            <a:fillRect/>
          </a:stretch>
        </p:blipFill>
        <p:spPr>
          <a:xfrm>
            <a:off x="9751647" y="8323610"/>
            <a:ext cx="1337160" cy="1337160"/>
          </a:xfrm>
          <a:prstGeom prst="rect">
            <a:avLst/>
          </a:prstGeom>
          <a:ln w="12700">
            <a:miter lim="400000"/>
          </a:ln>
        </p:spPr>
      </p:pic>
      <p:pic>
        <p:nvPicPr>
          <p:cNvPr id="18" name="183b.jpg">
            <a:extLst>
              <a:ext uri="{FF2B5EF4-FFF2-40B4-BE49-F238E27FC236}">
                <a16:creationId xmlns:a16="http://schemas.microsoft.com/office/drawing/2014/main" id="{02B98300-3D75-B14B-ACE2-1DCA74B3D911}"/>
              </a:ext>
            </a:extLst>
          </p:cNvPr>
          <p:cNvPicPr>
            <a:picLocks noChangeAspect="1"/>
          </p:cNvPicPr>
          <p:nvPr/>
        </p:nvPicPr>
        <p:blipFill>
          <a:blip r:embed="rId7">
            <a:extLst/>
          </a:blip>
          <a:stretch>
            <a:fillRect/>
          </a:stretch>
        </p:blipFill>
        <p:spPr>
          <a:xfrm>
            <a:off x="4517540" y="3962434"/>
            <a:ext cx="3975531" cy="2371369"/>
          </a:xfrm>
          <a:prstGeom prst="rect">
            <a:avLst/>
          </a:prstGeom>
          <a:ln w="12700">
            <a:miter lim="400000"/>
          </a:ln>
        </p:spPr>
      </p:pic>
      <p:pic>
        <p:nvPicPr>
          <p:cNvPr id="7" name="Audio 6">
            <a:hlinkClick r:id="" action="ppaction://media"/>
            <a:extLst>
              <a:ext uri="{FF2B5EF4-FFF2-40B4-BE49-F238E27FC236}">
                <a16:creationId xmlns:a16="http://schemas.microsoft.com/office/drawing/2014/main" id="{24A8EC82-4510-414A-A586-07E427BAF350}"/>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534980498"/>
      </p:ext>
    </p:extLst>
  </p:cSld>
  <p:clrMapOvr>
    <a:masterClrMapping/>
  </p:clrMapOvr>
  <p:transition spd="med" advTm="7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5">
            <a:extLst/>
          </a:blip>
          <a:stretch>
            <a:fillRect/>
          </a:stretch>
        </p:blipFill>
        <p:spPr>
          <a:xfrm>
            <a:off x="6816176" y="8059488"/>
            <a:ext cx="1505299" cy="1505299"/>
          </a:xfrm>
          <a:prstGeom prst="rect">
            <a:avLst/>
          </a:prstGeom>
          <a:ln w="12700">
            <a:miter lim="400000"/>
          </a:ln>
        </p:spPr>
      </p:pic>
      <p:pic>
        <p:nvPicPr>
          <p:cNvPr id="17" name="210b.jpg">
            <a:extLst>
              <a:ext uri="{FF2B5EF4-FFF2-40B4-BE49-F238E27FC236}">
                <a16:creationId xmlns:a16="http://schemas.microsoft.com/office/drawing/2014/main" id="{CCFF0362-C22C-474A-B87F-9F10421C20E1}"/>
              </a:ext>
            </a:extLst>
          </p:cNvPr>
          <p:cNvPicPr>
            <a:picLocks noChangeAspect="1"/>
          </p:cNvPicPr>
          <p:nvPr/>
        </p:nvPicPr>
        <p:blipFill>
          <a:blip r:embed="rId6">
            <a:extLst/>
          </a:blip>
          <a:stretch>
            <a:fillRect/>
          </a:stretch>
        </p:blipFill>
        <p:spPr>
          <a:xfrm>
            <a:off x="4517540" y="2985014"/>
            <a:ext cx="4130729" cy="4130729"/>
          </a:xfrm>
          <a:prstGeom prst="rect">
            <a:avLst/>
          </a:prstGeom>
          <a:ln w="12700">
            <a:miter lim="400000"/>
          </a:ln>
        </p:spPr>
      </p:pic>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7">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6103084" y="6554338"/>
            <a:ext cx="1154000" cy="1794983"/>
          </a:xfrm>
          <a:prstGeom prst="straightConnector1">
            <a:avLst/>
          </a:prstGeom>
          <a:ln>
            <a:solidFill>
              <a:schemeClr val="accent4">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8">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9">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8">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10">
            <a:extLst/>
          </a:blip>
          <a:stretch>
            <a:fillRect/>
          </a:stretch>
        </p:blipFill>
        <p:spPr>
          <a:xfrm>
            <a:off x="8537594" y="8349321"/>
            <a:ext cx="1215962" cy="1215962"/>
          </a:xfrm>
          <a:prstGeom prst="rect">
            <a:avLst/>
          </a:prstGeom>
          <a:ln w="12700">
            <a:miter lim="400000"/>
          </a:ln>
        </p:spPr>
      </p:pic>
      <p:pic>
        <p:nvPicPr>
          <p:cNvPr id="15" name="205a.jpg">
            <a:extLst>
              <a:ext uri="{FF2B5EF4-FFF2-40B4-BE49-F238E27FC236}">
                <a16:creationId xmlns:a16="http://schemas.microsoft.com/office/drawing/2014/main" id="{9CB039D8-8A64-2D48-A105-2D950801FC24}"/>
              </a:ext>
            </a:extLst>
          </p:cNvPr>
          <p:cNvPicPr>
            <a:picLocks noChangeAspect="1"/>
          </p:cNvPicPr>
          <p:nvPr/>
        </p:nvPicPr>
        <p:blipFill>
          <a:blip r:embed="rId11">
            <a:extLst/>
          </a:blip>
          <a:stretch>
            <a:fillRect/>
          </a:stretch>
        </p:blipFill>
        <p:spPr>
          <a:xfrm>
            <a:off x="9751647" y="8323610"/>
            <a:ext cx="1337160" cy="1337160"/>
          </a:xfrm>
          <a:prstGeom prst="rect">
            <a:avLst/>
          </a:prstGeom>
          <a:ln w="12700">
            <a:miter lim="400000"/>
          </a:ln>
        </p:spPr>
      </p:pic>
      <p:pic>
        <p:nvPicPr>
          <p:cNvPr id="19" name="183b.jpg">
            <a:extLst>
              <a:ext uri="{FF2B5EF4-FFF2-40B4-BE49-F238E27FC236}">
                <a16:creationId xmlns:a16="http://schemas.microsoft.com/office/drawing/2014/main" id="{D1DFBC13-B0C3-B942-9685-8F7ACB7F0E32}"/>
              </a:ext>
            </a:extLst>
          </p:cNvPr>
          <p:cNvPicPr>
            <a:picLocks noChangeAspect="1"/>
          </p:cNvPicPr>
          <p:nvPr/>
        </p:nvPicPr>
        <p:blipFill>
          <a:blip r:embed="rId9">
            <a:extLst/>
          </a:blip>
          <a:stretch>
            <a:fillRect/>
          </a:stretch>
        </p:blipFill>
        <p:spPr>
          <a:xfrm>
            <a:off x="11072679" y="8287329"/>
            <a:ext cx="1895959" cy="1130923"/>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183196" y="7082724"/>
            <a:ext cx="262571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“Similar” (b)</a:t>
            </a:r>
          </a:p>
        </p:txBody>
      </p:sp>
      <p:pic>
        <p:nvPicPr>
          <p:cNvPr id="11" name="Audio 10">
            <a:hlinkClick r:id="" action="ppaction://media"/>
            <a:extLst>
              <a:ext uri="{FF2B5EF4-FFF2-40B4-BE49-F238E27FC236}">
                <a16:creationId xmlns:a16="http://schemas.microsoft.com/office/drawing/2014/main" id="{1F868DF8-B8D1-054C-BC2D-42C838576C1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319043164"/>
      </p:ext>
    </p:extLst>
  </p:cSld>
  <p:clrMapOvr>
    <a:masterClrMapping/>
  </p:clrMapOvr>
  <p:transition spd="med" advTm="179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BFFD16A8-CFF0-A149-B10B-591F1F3424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Click="0" advTm="13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1122" y="3263900"/>
            <a:ext cx="12992101" cy="3213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Now it’s your turn.</a:t>
            </a:r>
          </a:p>
          <a:p>
            <a:endParaRPr/>
          </a:p>
          <a:p>
            <a:r>
              <a:t>For each item, you need to indicate if the item is</a:t>
            </a:r>
          </a:p>
          <a:p>
            <a:r>
              <a:t>OLD (V), SIMILAR (B), or NEW (N).</a:t>
            </a:r>
          </a:p>
        </p:txBody>
      </p:sp>
      <p:pic>
        <p:nvPicPr>
          <p:cNvPr id="3" name="Audio 2">
            <a:hlinkClick r:id="" action="ppaction://media"/>
            <a:extLst>
              <a:ext uri="{FF2B5EF4-FFF2-40B4-BE49-F238E27FC236}">
                <a16:creationId xmlns:a16="http://schemas.microsoft.com/office/drawing/2014/main" id="{12D05AA2-4A80-1B40-812D-F68601465F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9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nvSpPr>
        <p:spPr>
          <a:xfrm>
            <a:off x="1122" y="941170"/>
            <a:ext cx="12992101" cy="78585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I am going to test your memory </a:t>
            </a:r>
            <a:r>
              <a:rPr lang="en-US" dirty="0"/>
              <a:t>by showing you a series of objects</a:t>
            </a:r>
            <a:r>
              <a:rPr dirty="0"/>
              <a:t>.  For each </a:t>
            </a:r>
            <a:r>
              <a:rPr lang="en-US" dirty="0"/>
              <a:t>object</a:t>
            </a:r>
            <a:r>
              <a:rPr dirty="0"/>
              <a:t>, you need to indicate if the item is OLD (V), SIMILAR (B), or NEW (N).</a:t>
            </a:r>
          </a:p>
          <a:p>
            <a:endParaRPr dirty="0"/>
          </a:p>
          <a:p>
            <a:r>
              <a:rPr dirty="0"/>
              <a:t>OLD refers to </a:t>
            </a:r>
            <a:r>
              <a:rPr lang="en-US" dirty="0"/>
              <a:t>exactly the same</a:t>
            </a:r>
            <a:r>
              <a:rPr dirty="0"/>
              <a:t> </a:t>
            </a:r>
            <a:r>
              <a:rPr lang="en-US" dirty="0"/>
              <a:t>picture</a:t>
            </a:r>
            <a:r>
              <a:rPr dirty="0"/>
              <a:t> that you </a:t>
            </a:r>
            <a:r>
              <a:rPr lang="en-US" dirty="0"/>
              <a:t>saw earlier.</a:t>
            </a:r>
            <a:r>
              <a:rPr dirty="0"/>
              <a:t> NEW refers to an item that you have not seen within the context of the experiment</a:t>
            </a:r>
            <a:r>
              <a:rPr lang="en-US" dirty="0"/>
              <a:t>.</a:t>
            </a:r>
            <a:r>
              <a:rPr dirty="0"/>
              <a:t> SIMILAR refers to an item that is similar to one that you just saw, but not exactly the same.</a:t>
            </a:r>
          </a:p>
          <a:p>
            <a:endParaRPr dirty="0"/>
          </a:p>
          <a:p>
            <a:r>
              <a:rPr dirty="0"/>
              <a:t>Before you begin, I am going to show you a brief demonstration to give you a feel for the task.</a:t>
            </a:r>
          </a:p>
        </p:txBody>
      </p:sp>
      <p:pic>
        <p:nvPicPr>
          <p:cNvPr id="3" name="Audio 2">
            <a:hlinkClick r:id="" action="ppaction://media"/>
            <a:extLst>
              <a:ext uri="{FF2B5EF4-FFF2-40B4-BE49-F238E27FC236}">
                <a16:creationId xmlns:a16="http://schemas.microsoft.com/office/drawing/2014/main" id="{58C14340-215F-4846-B961-ED70564986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advTm="254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0"/>
            <a:ext cx="12992101" cy="2687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lang="en-US" dirty="0"/>
              <a:t>What’s in the box below is what you’d be seeing on the screen.  For now, we’ll keep track of these along the bottom, but you won’t see that during the task.  That’s what you’re going to keep in your memory.</a:t>
            </a:r>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5" name="Audio 4">
            <a:hlinkClick r:id="" action="ppaction://media"/>
            <a:extLst>
              <a:ext uri="{FF2B5EF4-FFF2-40B4-BE49-F238E27FC236}">
                <a16:creationId xmlns:a16="http://schemas.microsoft.com/office/drawing/2014/main" id="{F86FE699-580C-0A49-A10B-3E8AD81A2A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26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5" name="200b.jpg">
            <a:extLst>
              <a:ext uri="{FF2B5EF4-FFF2-40B4-BE49-F238E27FC236}">
                <a16:creationId xmlns:a16="http://schemas.microsoft.com/office/drawing/2014/main" id="{BE2325F5-DC18-AF4B-AC72-B854C940D617}"/>
              </a:ext>
            </a:extLst>
          </p:cNvPr>
          <p:cNvPicPr>
            <a:picLocks noChangeAspect="1"/>
          </p:cNvPicPr>
          <p:nvPr/>
        </p:nvPicPr>
        <p:blipFill>
          <a:blip r:embed="rId5">
            <a:extLst/>
          </a:blip>
          <a:stretch>
            <a:fillRect/>
          </a:stretch>
        </p:blipFill>
        <p:spPr>
          <a:xfrm>
            <a:off x="4643463" y="3176614"/>
            <a:ext cx="3705171" cy="3705171"/>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7" name="Audio 6">
            <a:hlinkClick r:id="" action="ppaction://media"/>
            <a:extLst>
              <a:ext uri="{FF2B5EF4-FFF2-40B4-BE49-F238E27FC236}">
                <a16:creationId xmlns:a16="http://schemas.microsoft.com/office/drawing/2014/main" id="{1694ABE5-2D5D-3940-97FF-06274B605F1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327406800"/>
      </p:ext>
    </p:extLst>
  </p:cSld>
  <p:clrMapOvr>
    <a:masterClrMapping/>
  </p:clrMapOvr>
  <p:transition spd="med" advTm="65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7" name="203b.jpg">
            <a:extLst>
              <a:ext uri="{FF2B5EF4-FFF2-40B4-BE49-F238E27FC236}">
                <a16:creationId xmlns:a16="http://schemas.microsoft.com/office/drawing/2014/main" id="{BFB01422-AC4C-164E-B6B9-DC19AB43EE3B}"/>
              </a:ext>
            </a:extLst>
          </p:cNvPr>
          <p:cNvPicPr>
            <a:picLocks noChangeAspect="1"/>
          </p:cNvPicPr>
          <p:nvPr/>
        </p:nvPicPr>
        <p:blipFill>
          <a:blip r:embed="rId5">
            <a:extLst/>
          </a:blip>
          <a:stretch>
            <a:fillRect/>
          </a:stretch>
        </p:blipFill>
        <p:spPr>
          <a:xfrm>
            <a:off x="4576949" y="3110100"/>
            <a:ext cx="3838199" cy="3838199"/>
          </a:xfrm>
          <a:prstGeom prst="rect">
            <a:avLst/>
          </a:prstGeom>
          <a:ln w="12700">
            <a:miter lim="400000"/>
          </a:ln>
        </p:spPr>
      </p:pic>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p:nvPr/>
        </p:nvCxnSpPr>
        <p:spPr>
          <a:xfrm flipH="1">
            <a:off x="1813302" y="6710766"/>
            <a:ext cx="3037667" cy="15765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1" name="Audio 10">
            <a:hlinkClick r:id="" action="ppaction://media"/>
            <a:extLst>
              <a:ext uri="{FF2B5EF4-FFF2-40B4-BE49-F238E27FC236}">
                <a16:creationId xmlns:a16="http://schemas.microsoft.com/office/drawing/2014/main" id="{E6063196-16FE-ED4A-8A7E-40A7D8F228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926344127"/>
      </p:ext>
    </p:extLst>
  </p:cSld>
  <p:clrMapOvr>
    <a:masterClrMapping/>
  </p:clrMapOvr>
  <p:transition spd="med" advTm="79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3192651" y="6710766"/>
            <a:ext cx="1658319" cy="15765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1" name="183b.jpg">
            <a:extLst>
              <a:ext uri="{FF2B5EF4-FFF2-40B4-BE49-F238E27FC236}">
                <a16:creationId xmlns:a16="http://schemas.microsoft.com/office/drawing/2014/main" id="{F6031C65-B848-7A4F-B0A8-5FD4CE687287}"/>
              </a:ext>
            </a:extLst>
          </p:cNvPr>
          <p:cNvPicPr>
            <a:picLocks noChangeAspect="1"/>
          </p:cNvPicPr>
          <p:nvPr/>
        </p:nvPicPr>
        <p:blipFill>
          <a:blip r:embed="rId7">
            <a:extLst/>
          </a:blip>
          <a:stretch>
            <a:fillRect/>
          </a:stretch>
        </p:blipFill>
        <p:spPr>
          <a:xfrm>
            <a:off x="4517540" y="3962434"/>
            <a:ext cx="3975531" cy="2371369"/>
          </a:xfrm>
          <a:prstGeom prst="rect">
            <a:avLst/>
          </a:prstGeom>
          <a:ln w="12700">
            <a:miter lim="400000"/>
          </a:ln>
        </p:spPr>
      </p:pic>
      <p:pic>
        <p:nvPicPr>
          <p:cNvPr id="12" name="Audio 11">
            <a:hlinkClick r:id="" action="ppaction://media"/>
            <a:extLst>
              <a:ext uri="{FF2B5EF4-FFF2-40B4-BE49-F238E27FC236}">
                <a16:creationId xmlns:a16="http://schemas.microsoft.com/office/drawing/2014/main" id="{7F912F43-E9CF-2543-AE1E-9EA9776FBE6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079144733"/>
      </p:ext>
    </p:extLst>
  </p:cSld>
  <p:clrMapOvr>
    <a:masterClrMapping/>
  </p:clrMapOvr>
  <p:transition spd="med" advTm="78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2"/>
                </p:tgtEl>
              </p:cMediaNode>
            </p:audi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515013" y="7082724"/>
            <a:ext cx="196207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“Old” (v)</a:t>
            </a:r>
          </a:p>
        </p:txBody>
      </p:sp>
      <p:pic>
        <p:nvPicPr>
          <p:cNvPr id="7" name="203b.jpg">
            <a:extLst>
              <a:ext uri="{FF2B5EF4-FFF2-40B4-BE49-F238E27FC236}">
                <a16:creationId xmlns:a16="http://schemas.microsoft.com/office/drawing/2014/main" id="{BFB01422-AC4C-164E-B6B9-DC19AB43EE3B}"/>
              </a:ext>
            </a:extLst>
          </p:cNvPr>
          <p:cNvPicPr>
            <a:picLocks noChangeAspect="1"/>
          </p:cNvPicPr>
          <p:nvPr/>
        </p:nvPicPr>
        <p:blipFill>
          <a:blip r:embed="rId5">
            <a:extLst/>
          </a:blip>
          <a:stretch>
            <a:fillRect/>
          </a:stretch>
        </p:blipFill>
        <p:spPr>
          <a:xfrm>
            <a:off x="4576949" y="3110100"/>
            <a:ext cx="3838199" cy="3838199"/>
          </a:xfrm>
          <a:prstGeom prst="rect">
            <a:avLst/>
          </a:prstGeom>
          <a:ln w="12700">
            <a:miter lim="400000"/>
          </a:ln>
        </p:spPr>
      </p:pic>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2708678" y="6710766"/>
            <a:ext cx="2142292" cy="157656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5E8F3102-B94E-7C4E-877E-2B5851C6BBF7}"/>
              </a:ext>
            </a:extLst>
          </p:cNvPr>
          <p:cNvPicPr>
            <a:picLocks noChangeAspect="1"/>
          </p:cNvPicPr>
          <p:nvPr/>
        </p:nvPicPr>
        <p:blipFill>
          <a:blip r:embed="rId5">
            <a:extLst/>
          </a:blip>
          <a:stretch>
            <a:fillRect/>
          </a:stretch>
        </p:blipFill>
        <p:spPr>
          <a:xfrm>
            <a:off x="1788842" y="8287330"/>
            <a:ext cx="1250271" cy="1250271"/>
          </a:xfrm>
          <a:prstGeom prst="rect">
            <a:avLst/>
          </a:prstGeom>
          <a:ln w="12700">
            <a:miter lim="400000"/>
          </a:ln>
        </p:spPr>
      </p:pic>
      <p:pic>
        <p:nvPicPr>
          <p:cNvPr id="11" name="183b.jpg">
            <a:extLst>
              <a:ext uri="{FF2B5EF4-FFF2-40B4-BE49-F238E27FC236}">
                <a16:creationId xmlns:a16="http://schemas.microsoft.com/office/drawing/2014/main" id="{2DB10C12-8C0D-124F-8025-C62DC236A875}"/>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2" name="Audio 11">
            <a:hlinkClick r:id="" action="ppaction://media"/>
            <a:extLst>
              <a:ext uri="{FF2B5EF4-FFF2-40B4-BE49-F238E27FC236}">
                <a16:creationId xmlns:a16="http://schemas.microsoft.com/office/drawing/2014/main" id="{9AB96E4E-0CA0-C247-BCC5-FA0D5897B3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876584064"/>
      </p:ext>
    </p:extLst>
  </p:cSld>
  <p:clrMapOvr>
    <a:masterClrMapping/>
  </p:clrMapOvr>
  <p:transition spd="med" advTm="74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2"/>
                </p:tgtEl>
              </p:cMediaNode>
            </p:audio>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210a.jpg">
            <a:extLst>
              <a:ext uri="{FF2B5EF4-FFF2-40B4-BE49-F238E27FC236}">
                <a16:creationId xmlns:a16="http://schemas.microsoft.com/office/drawing/2014/main" id="{C641DFFC-F0E7-274E-9C9C-83EEAD703110}"/>
              </a:ext>
            </a:extLst>
          </p:cNvPr>
          <p:cNvPicPr>
            <a:picLocks noChangeAspect="1"/>
          </p:cNvPicPr>
          <p:nvPr/>
        </p:nvPicPr>
        <p:blipFill>
          <a:blip r:embed="rId5">
            <a:extLst/>
          </a:blip>
          <a:stretch>
            <a:fillRect/>
          </a:stretch>
        </p:blipFill>
        <p:spPr>
          <a:xfrm>
            <a:off x="4280114" y="2588369"/>
            <a:ext cx="4567910" cy="4567910"/>
          </a:xfrm>
          <a:prstGeom prst="rect">
            <a:avLst/>
          </a:prstGeom>
          <a:ln w="12700">
            <a:miter lim="400000"/>
          </a:ln>
        </p:spPr>
      </p:pic>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5903386" y="6595720"/>
            <a:ext cx="592663" cy="16707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7">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8">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7">
            <a:extLst/>
          </a:blip>
          <a:stretch>
            <a:fillRect/>
          </a:stretch>
        </p:blipFill>
        <p:spPr>
          <a:xfrm>
            <a:off x="5278250" y="8287329"/>
            <a:ext cx="1250271" cy="1250271"/>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7" name="Audio 6">
            <a:hlinkClick r:id="" action="ppaction://media"/>
            <a:extLst>
              <a:ext uri="{FF2B5EF4-FFF2-40B4-BE49-F238E27FC236}">
                <a16:creationId xmlns:a16="http://schemas.microsoft.com/office/drawing/2014/main" id="{C7D760A0-F810-794A-B450-E3B17448480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177311422"/>
      </p:ext>
    </p:extLst>
  </p:cSld>
  <p:clrMapOvr>
    <a:masterClrMapping/>
  </p:clrMapOvr>
  <p:transition spd="med" advTm="65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183192" y="7082724"/>
            <a:ext cx="262571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“Similar” (b)</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1392701" y="6595720"/>
            <a:ext cx="4510685" cy="1744262"/>
          </a:xfrm>
          <a:prstGeom prst="straightConnector1">
            <a:avLst/>
          </a:prstGeom>
          <a:ln>
            <a:solidFill>
              <a:schemeClr val="accent4">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5" name="200a.jpg">
            <a:extLst>
              <a:ext uri="{FF2B5EF4-FFF2-40B4-BE49-F238E27FC236}">
                <a16:creationId xmlns:a16="http://schemas.microsoft.com/office/drawing/2014/main" id="{897B1B63-9BCC-8248-B89F-DDE3820BE9EB}"/>
              </a:ext>
            </a:extLst>
          </p:cNvPr>
          <p:cNvPicPr>
            <a:picLocks noChangeAspect="1"/>
          </p:cNvPicPr>
          <p:nvPr/>
        </p:nvPicPr>
        <p:blipFill>
          <a:blip r:embed="rId8">
            <a:extLst/>
          </a:blip>
          <a:stretch>
            <a:fillRect/>
          </a:stretch>
        </p:blipFill>
        <p:spPr>
          <a:xfrm>
            <a:off x="4791129" y="3380099"/>
            <a:ext cx="3474784" cy="3474784"/>
          </a:xfrm>
          <a:prstGeom prst="rect">
            <a:avLst/>
          </a:prstGeom>
          <a:ln w="12700">
            <a:miter lim="400000"/>
          </a:ln>
        </p:spPr>
      </p:pic>
      <p:pic>
        <p:nvPicPr>
          <p:cNvPr id="16" name="210a.jpg">
            <a:extLst>
              <a:ext uri="{FF2B5EF4-FFF2-40B4-BE49-F238E27FC236}">
                <a16:creationId xmlns:a16="http://schemas.microsoft.com/office/drawing/2014/main" id="{8642C745-953F-F541-A3BC-A09751A3C1DF}"/>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7" name="Audio 6">
            <a:hlinkClick r:id="" action="ppaction://media"/>
            <a:extLst>
              <a:ext uri="{FF2B5EF4-FFF2-40B4-BE49-F238E27FC236}">
                <a16:creationId xmlns:a16="http://schemas.microsoft.com/office/drawing/2014/main" id="{0A5CF06C-4DE7-3D47-8098-0B611AE0AD8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834073098"/>
      </p:ext>
    </p:extLst>
  </p:cSld>
  <p:clrMapOvr>
    <a:masterClrMapping/>
  </p:clrMapOvr>
  <p:transition spd="med" advTm="141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
</p:tagLst>
</file>

<file path=ppt/tags/tag2.xml><?xml version="1.0" encoding="utf-8"?>
<p:tagLst xmlns:a="http://schemas.openxmlformats.org/drawingml/2006/main" xmlns:r="http://schemas.openxmlformats.org/officeDocument/2006/relationships" xmlns:p="http://schemas.openxmlformats.org/presentationml/2006/main">
  <p:tag name="TIMING" val="|2.7|2.8"/>
</p:tagLst>
</file>

<file path=ppt/tags/tag3.xml><?xml version="1.0" encoding="utf-8"?>
<p:tagLst xmlns:a="http://schemas.openxmlformats.org/drawingml/2006/main" xmlns:r="http://schemas.openxmlformats.org/officeDocument/2006/relationships" xmlns:p="http://schemas.openxmlformats.org/presentationml/2006/main">
  <p:tag name="TIMING" val="|3.7|1.6"/>
</p:tagLst>
</file>

<file path=ppt/tags/tag4.xml><?xml version="1.0" encoding="utf-8"?>
<p:tagLst xmlns:a="http://schemas.openxmlformats.org/drawingml/2006/main" xmlns:r="http://schemas.openxmlformats.org/officeDocument/2006/relationships" xmlns:p="http://schemas.openxmlformats.org/presentationml/2006/main">
  <p:tag name="TIMING" val="|2.5|2.5"/>
</p:tagLst>
</file>

<file path=ppt/tags/tag5.xml><?xml version="1.0" encoding="utf-8"?>
<p:tagLst xmlns:a="http://schemas.openxmlformats.org/drawingml/2006/main" xmlns:r="http://schemas.openxmlformats.org/officeDocument/2006/relationships" xmlns:p="http://schemas.openxmlformats.org/presentationml/2006/main">
  <p:tag name="TIMING" val="|2.7|2.1"/>
</p:tagLst>
</file>

<file path=ppt/tags/tag6.xml><?xml version="1.0" encoding="utf-8"?>
<p:tagLst xmlns:a="http://schemas.openxmlformats.org/drawingml/2006/main" xmlns:r="http://schemas.openxmlformats.org/officeDocument/2006/relationships" xmlns:p="http://schemas.openxmlformats.org/presentationml/2006/main">
  <p:tag name="TIMING" val="|2.6|5.7"/>
</p:tagLst>
</file>

<file path=ppt/tags/tag7.xml><?xml version="1.0" encoding="utf-8"?>
<p:tagLst xmlns:a="http://schemas.openxmlformats.org/drawingml/2006/main" xmlns:r="http://schemas.openxmlformats.org/officeDocument/2006/relationships" xmlns:p="http://schemas.openxmlformats.org/presentationml/2006/main">
  <p:tag name="TIMING" val="|2.5|2.9"/>
</p:tagLst>
</file>

<file path=ppt/tags/tag8.xml><?xml version="1.0" encoding="utf-8"?>
<p:tagLst xmlns:a="http://schemas.openxmlformats.org/drawingml/2006/main" xmlns:r="http://schemas.openxmlformats.org/officeDocument/2006/relationships" xmlns:p="http://schemas.openxmlformats.org/presentationml/2006/main">
  <p:tag name="TIMING" val="|1.2|3.6"/>
</p:tagLst>
</file>

<file path=ppt/tags/tag9.xml><?xml version="1.0" encoding="utf-8"?>
<p:tagLst xmlns:a="http://schemas.openxmlformats.org/drawingml/2006/main" xmlns:r="http://schemas.openxmlformats.org/officeDocument/2006/relationships" xmlns:p="http://schemas.openxmlformats.org/presentationml/2006/main">
  <p:tag name="TIMING" val="|3.1|9.8"/>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TotalTime>
  <Words>267</Words>
  <Application>Microsoft Macintosh PowerPoint</Application>
  <PresentationFormat>Custom</PresentationFormat>
  <Paragraphs>31</Paragraphs>
  <Slides>14</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Gill Sans</vt:lpstr>
      <vt:lpstr>Lucida Grande</vt:lpstr>
      <vt:lpstr>White</vt:lpstr>
      <vt:lpstr>Mnemonic Similarity Objects (Continuous)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Mnemonic Similarity Objects</dc:title>
  <cp:lastModifiedBy>Craig Stark</cp:lastModifiedBy>
  <cp:revision>8</cp:revision>
  <dcterms:modified xsi:type="dcterms:W3CDTF">2018-01-30T20:42:27Z</dcterms:modified>
</cp:coreProperties>
</file>